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78" r:id="rId2"/>
    <p:sldId id="280" r:id="rId3"/>
    <p:sldId id="307" r:id="rId4"/>
    <p:sldId id="308" r:id="rId5"/>
    <p:sldId id="294" r:id="rId6"/>
    <p:sldId id="312" r:id="rId7"/>
    <p:sldId id="300" r:id="rId8"/>
    <p:sldId id="304" r:id="rId9"/>
    <p:sldId id="305" r:id="rId10"/>
    <p:sldId id="313" r:id="rId11"/>
    <p:sldId id="314" r:id="rId12"/>
    <p:sldId id="296" r:id="rId13"/>
    <p:sldId id="309" r:id="rId14"/>
    <p:sldId id="310" r:id="rId15"/>
    <p:sldId id="311" r:id="rId16"/>
    <p:sldId id="293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0" autoAdjust="0"/>
    <p:restoredTop sz="72454" autoAdjust="0"/>
  </p:normalViewPr>
  <p:slideViewPr>
    <p:cSldViewPr snapToGrid="0" snapToObjects="1">
      <p:cViewPr>
        <p:scale>
          <a:sx n="66" d="100"/>
          <a:sy n="66" d="100"/>
        </p:scale>
        <p:origin x="907" y="3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0 1704 24575,'0'0'0,"0"-5"0,0-7 0,0-5 0,6 1 0,-1-3 0,7 2 0,-1-1 0,-2-2 0,3 4 0,4 3 0,-1-2 0,-4-1 0,-2-4 0,1 3 0,5 3 0,-3-1 0,-1-2 0,2 2 0,-3-2 0,5 3 0,-4-2 0,4 3 0,-2-3 0,-3-2 0,2 3 0,-2-3 0,3 3 0,-2-2 0,-2-2 0,3 3 0,-2-2 0,3 4 0,-1-3 0,-3-1 0,3 2 0,-2-2 0,-2-2 0,-2-3 0,-3-1 0,5 3 0,-2 0 0,5 4 0,-1 0 0,-1-3 0,3 4 0,3 4 0,-1-2 0,-3-3 0,3 3 0,-3-3 0,-2-2 0,-3-3 0,3 4 0,4 3 0,0-1 0,-3-2 0,3 4 0,-2-4 0,3 5 0,3 2 0,-1-2 0,1 3 0,-2-3 0,2 2 0,-4-3 0,3 2 0,-3-4 0,-3-2 0,2 2 0,3 4 0,-1-3 0,-3-2 0,2 3 0,3 3 0,-1-3 0,-4-2 0,3 2 0,-3-3 0,3 3 0,-2-3 0,3 4 0,-3-3 0,3 3 0,-3-2 0,-2-3 0,3 3 0,-4-3 0,5 3 0,3 4 0,-2-2 0,-3-3 0,2 2 0,3 3 0,3 3 0,-3-2 0,3 1 0,-5-3 0,2 2 0,3 1 0,1 3 0,-2-4 0,1 2 0,1 2 0,-3-4 0,1 1 0,-4-4 0,1 1 0,3 3 0,2 2 0,3 3 0,-4-4 0,1 1 0,-4-4 0,0 1 0,3 1 0,1 3 0,3 2 0,2 1 0,-5-3 0,1 0 0,0 0 0,2 2 0,1 1 0,1 1 0,1 1 0,1 1 0,-1 0 0,1 0 0,1 1 0,-1-1 0,0 0 0,0 6 0,0 0 0,0-1 0,-6 5 0,0 0 0,1-3 0,0-1 0,1-2 0,2-2 0,-5 5 0,-5 5 0,1-1 0,0-1 0,-2 4 0,2-3 0,2-2 0,-3 2 0,2-1 0,-3 3 0,-4 4 0,-4 3 0,3-2 0,-2 2 0,4-4 0,-2 2 0,4-4 0,-2 2 0,4-3 0,-4 2 0,-2 3 0,3-3 0,-3 3 0,-2 2 0,-3 2 0,-1 3 0,-3 1 0,0 1 0,-1 1 0,0 0 0,-1 1 0,1-1 0,-1 1 0,-4-1 0,-1 0 0,-5-6 0,0 0 0,2 0 0,-4-4 0,3 1 0,-4-5 0,2 3 0,-3-5 0,-3-2 0,2 2 0,-2-3 0,-2-1 0,-2-3 0,-3-2 0,-2-1 0,0-2 0,-1 0 0,0 0 0,0-1 0,-1 1 0,1-1 0,0 1 0,0 0 0,0 0 0,0 0 0,0 0 0,0 0 0,0 0 0,0 0 0,0 0 0,6-5 0,0-1 0,0 0 0,-2 2 0,0 0 0,-2 2 0,5-5 0,0 1 0,-2 0 0,0 2 0,-2 1 0,-1 1 0,-1 1 0,0 1 0,-1 0 0,5-6 0,0 1 0,1-1 0,4-4 0,-1 1 0,-1 2 0,-2 1 0,-2 2 0,-1-4 0,-2 1 0,4-5 0,1 2 0,0 1 0,4-3 0,-1 2 0,-2 2 0,-1 2 0,-2 3 0,4-5 0,-1 2 0,-1 0 0,4-4 0,-1 2 0,-1 0 0,-3 3 0,4-4 0,-1 1 0,-1 1 0,-2 2 0,4-4 0,-1 2 0,4-6 0,-1 2 0,-3 2 0,5 8 0,8 3 0,4 7 0,9 0 0,2 6 0,6-2 0,-1 4 0,3-4 0,4-2 0,-4 2 0,-2 3 0,1-3 0,-4 4 0,4-3 0,-4 2 0,4-2 0,-3 1 0,3-2 0,3-3 0,-2 3 0,2-4 0,-3 5 0,1-3 0,-2 3 0,1-2 0,-2 3 0,2-2 0,-2 2 0,2-2 0,3-3 0,-2 3 0,2-3 0,-4 3 0,-3 4 0,2-3 0,3-2 0,-2 3 0,-3 1 0,2-1 0,-2 2 0,3-3 0,-2 3 0,3-4 0,-3 3 0,-3 2 0,4-3 0,-3 3 0,3-3 0,-2 1 0,-2 3 0,-3 3 0,-2 2 0,4-4 0,-2 1 0,6-4 0,-2 0 0,5-3 0,-3 2 0,-2 2 0,2-3 0,-1 3 0,-3 2 0,3-3 0,-2 1 0,-1 3 0,-3 1 0,4-3 0,-2 1 0,0 2 0,3-4 0,-1 1 0,4-4 0,-2 1 0,-1 3 0,-3 2 0,2-3 0,0 2 0,-3 1 0,-1 2 0,-2 2 0,4-4 0,0 0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9.51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18237"/>
      <inkml:brushProperty name="anchorY" value="-1188.81775"/>
      <inkml:brushProperty name="scaleFactor" value="0.5"/>
    </inkml:brush>
  </inkml:definitions>
  <inkml:trace contextRef="#ctx0" brushRef="#br0">1146 30 24575,'0'0'0,"-5"0"0,-7 0 0,-5 0 0,-4 0 0,-4 0 0,-3 0 0,0 0 0,-1-6 0,0 0 0,0 1 0,0 0 0,1 2 0,0 1 0,0 0 0,0 2 0,0 0 0,0 0 0,0 0 0,0 0 0,0 1 0,0-1 0,1 0 0,-1 0 0,0 0 0,0 0 0,0 0 0,5 5 0,1 1 0,0 0 0,-1-2 0,-1 0 0,-2-2 0,4 5 0,1-1 0,-1 0 0,4 4 0,-1-1 0,4 4 0,-1-1 0,-2 3 0,2 3 0,3 3 0,-1-2 0,3 1 0,3 2 0,-3-4 0,-4-4 0,2 1 0,2 2 0,4 2 0,2 4 0,2 2 0,2 1 0,-5-4 0,1 1 0,-1 0 0,-3-5 0,0 1 0,2 1 0,1 2 0,2 3 0,2 0 0,1 2 0,1 1 0,0 0 0,0 0 0,1 1 0,-1-1 0,0 0 0,1 0 0,-1 0 0,5-6 0,1 0 0,0 1 0,-2 0 0,5-4 0,-1 1 0,4-4 0,-1 1 0,4-4 0,-3 2 0,-2 3 0,3-3 0,-3 3 0,4-4 0,-3 3 0,4-4 0,-3 3 0,4-4 0,2-2 0,-3 2 0,3-2 0,-3 3 0,2-2 0,-4 3 0,3-2 0,2-2 0,3 3 0,-2 2 0,1-1 0,1-2 0,2-4 0,-4 2 0,2-1 0,1-2 0,-5 3 0,2-1 0,2-2 0,-5 4 0,3-2 0,1-2 0,2-1 0,-3 3 0,1-1 0,2-2 0,-5 5 0,2-2 0,2-2 0,1-1 0,2-2 0,2-2 0,-4 4 0,0 0 0,0 0 0,-4 3 0,1 0 0,2-1 0,1-3 0,-3 4 0,1-1 0,1-1 0,2-2 0,2-2 0,1-1 0,1-1 0,1-1 0,-6 5 0,1 0 0,-1 1 0,2-2 0,-5 5 0,1-1 0,1-2 0,2-1 0,1-1 0,2-2 0,1-1 0,1-1 0,0 0 0,0 0 0,0-1 0,0 1 0,1 0 0,-2 0 0,2 0 0,-1 0 0,0 0 0,-1 0 0,1 0 0,0 0 0,0 0 0,0 0 0,0 0 0,0 0 0,0 0 0,-6-6 0,0 0 0,0 1 0,-4-5 0,1 0 0,-4-3 0,1 2 0,-3-5 0,2 4 0,2 2 0,-2-3 0,3 3 0,2-4 0,3 3 0,-4-4 0,1 3 0,-4-4 0,-4-2 0,1-3 0,-2-3 0,2 4 0,-2-1 0,-3-2 0,-2-1 0,4 5 0,-3-2 0,0 0 0,-3-2 0,-1-2 0,-1-1 0,-1-1 0,-1 0 0,0-1 0,-1-1 0,1 1 0,0 0 0,-1 0 0,1 0 0,0 0 0,-5 0 0,-7 6 0,1-1 0,1 1 0,-4 4 0,-3 0 0,3-2 0,-4 3 0,-2 5 0,3-3 0,-2 5 0,4-4 0,3-3 0,-1 2 0,-2 3 0,1-2 0,3-3 0,-2 3 0,-3 2 0,2-1 0,-3 2 0,3-3 0,3-3 0,-2 2 0,-3 3 0,-4-2 0,-2 3 0,-3 2 0,4-3 0,-1 3 0,-1 1 0,-1 3 0,-1 2 0,-1 1 0,5-4 0,4-5 0,1 0 0,-2 1 0,3-3 0,-2 2 0,-2 2 0,3-3 0,-2 3 0,-2 1 0,3-3 0,-1 2 0,-3 1 0,-2 2 0,-1 3 0,-2 1 0,-1 1 0,-1 1 0,0 0 0,-1 1 0,1-1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2.7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786.50562"/>
      <inkml:brushProperty name="anchorY" value="-2399.53076"/>
      <inkml:brushProperty name="scaleFactor" value="0.5"/>
    </inkml:brush>
  </inkml:definitions>
  <inkml:trace contextRef="#ctx0" brushRef="#br0">1342 169 24575,'0'0'0,"0"-5"0,-5-2 0,-6 2 0,-1-5 0,-4 0 0,-3-3 0,-4 2 0,-2 1 0,-2 3 0,-1 3 0,6-4 0,-1 1 0,0 1 0,-1 2 0,-1 1 0,5-4 0,-1 0 0,-1 1 0,-1 1 0,-2 2 0,-1 1 0,5-5 0,-1 1 0,0 1 0,-2 0 0,-1 2 0,0 1 0,-2 1 0,-1 1 0,0 0 0,0 0 0,0 1 0,0-1 0,0 0 0,-1 0 0,7 6 0,0-1 0,0 1 0,4 5 0,-1-2 0,-1-1 0,4 4 0,-2-3 0,3 5 0,-1-3 0,3 4 0,-3-3 0,-2-2 0,3 3 0,-3-3 0,4 3 0,-3-2 0,4 4 0,-3-3 0,4 4 0,-4-3 0,4 2 0,-4-2 0,4 2 0,-3-2 0,2 2 0,-2-2 0,3 2 0,2 3 0,-2-2 0,2 2 0,2 2 0,-3-3 0,2 2 0,1 1 0,3 3 0,-4-4 0,1 1 0,2 2 0,1 1 0,2 2 0,1 1 0,1 1 0,1 1 0,0 0 0,0 0 0,1 0 0,-1 0 0,0 0 0,0 0 0,6-5 0,0-1 0,-1 1 0,0 0 0,-2 1 0,5-4 0,5-5 0,-1 1 0,-1 2 0,-3 2 0,3-3 0,3-3 0,-1 1 0,3-4 0,-2 3 0,2-2 0,-3 2 0,3-2 0,-3 3 0,3-3 0,-3 4 0,2-3 0,-2 2 0,2-2 0,-3 2 0,3-2 0,3-3 0,4-4 0,1-1 0,3-3 0,2-2 0,-1 0 0,2 0 0,-1-1 0,-5 6 0,0 0 0,0 1 0,0-2 0,1-1 0,-3 5 0,-1-1 0,2-1 0,1-1 0,2-2 0,1-1 0,1-1 0,0-1 0,2 0 0,-1 0 0,0 0 0,0-1 0,-5 7 0,-1-1 0,0 1 0,1-2 0,2 0 0,-5 4 0,1-1 0,1-1 0,1-1 0,2-1 0,1-2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3.892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38501"/>
      <inkml:brushProperty name="anchorY" value="-2613.64282"/>
      <inkml:brushProperty name="scaleFactor" value="0.5"/>
    </inkml:brush>
  </inkml:definitions>
  <inkml:trace contextRef="#ctx0" brushRef="#br0">1 0 24575,'0'0'0,"0"5"0,0 8 0,0 4 0,0 5 0,0 3 0,0 2 0,0 2 0,0 0 0,0 0 0,0 0 0,0-1 0,0 0 0,0 1 0,0-1 0,0 0 0,0 0 0,0-1 0,0 1 0,0 0 0,6-5 0,0-1 0,-1 0 0,0 1 0,-2 2 0,0 0 0,-2 2 0,-1 0 0,0 1 0,0 0 0,0 1 0,0-1 0,-1 0 0,1 0 0,0 0 0,0 0 0,0 0 0,0 0 0,0 0 0,0 0 0,0 0 0,0-1 0,0 1 0,0 0 0,0 0 0,0 0 0,0 0 0,0 0 0,0 0 0,0-1 0,0 1 0,0 0 0,0 0 0,0 0 0,0 0 0,0 0 0,0 0 0,0 0 0,0 0 0,0 0 0,0 0 0,0-1 0,-5-4 0,-1-1 0,0 0 0,2 1 0,0 2 0,2 1 0,1 0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5.213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1609.31274"/>
      <inkml:brushProperty name="anchorY" value="-3407.25708"/>
      <inkml:brushProperty name="scaleFactor" value="0.5"/>
    </inkml:brush>
  </inkml:definitions>
  <inkml:trace contextRef="#ctx0" brushRef="#br0">1022 0 24575,'0'0'0,"-5"0"0,-7 0 0,-5 0 0,1 6 0,-4-1 0,-1 1 0,2 5 0,0-2 0,-2-1 0,-2-2 0,-2-2 0,-1-2 0,-1-1 0,-1 0 0,5 4 0,1 0 0,-1 1 0,6 3 0,-3 0 0,0-1 0,-2-2 0,-2-2 0,-2-2 0,0-1 0,-2-1 0,5 5 0,1 1 0,-1-1 0,5 5 0,-1-1 0,-1 4 0,-2-2 0,-2-1 0,-2-3 0,-1-3 0,-1-1 0,6 3 0,0 0 0,5 6 0,-1-2 0,-1-2 0,-3-1 0,-1-3 0,-2-1 0,-2-2 0,5 5 0,5 5 0,12 0 0,9-2 0,5 5 0,0 2 0,5-1 0,-2 2 0,4-2 0,3-4 0,-3 3 0,3-4 0,-4 4 0,2-3 0,2-2 0,-3 2 0,2-1 0,-4 3 0,3-2 0,-4 4 0,2-3 0,4 3 0,-4 4 0,3-3 0,2-4 0,-3 3 0,2-4 0,-5 3 0,-2 3 0,1-2 0,2-3 0,-1 2 0,-3 3 0,3-2 0,-4 2 0,4-3 0,-2 2 0,-3 3 0,3-3 0,3-4 0,-2 3 0,4-4 0,-3 3 0,2-3 0,-2 4 0,2-3 0,-3 3 0,-3 3 0,2-2 0,3-4 0,-1 3 0,2-4 0,-2 3 0,2-2 0,3-3 0,-3 2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55.12045"/>
      <inkml:brushProperty name="anchorY" value="-3407.08008"/>
      <inkml:brushProperty name="scaleFactor" value="0.5"/>
    </inkml:brush>
  </inkml:definitions>
  <inkml:trace contextRef="#ctx0" brushRef="#br0">1091 225 24575,'0'0'0,"0"-5"0,-6-1 0,-5 0 0,-1-4 0,-4 1 0,-3 1 0,-4 2 0,4-4 0,-2 2 0,-2 1 0,0 2 0,-3 2 0,5-5 0,0 2 0,-1 0 0,4-4 0,-1 1 0,-1 2 0,-2 1 0,-3 2 0,0 2 0,-2 1 0,5-4 0,-1-1 0,1 1 0,-2 1 0,-1 1 0,-1 1 0,5-5 0,-1 1 0,0 0 0,4-4 0,-1 2 0,-1 0 0,-2 2 0,-3 3 0,0 0 0,-2 2 0,-1 1 0,0 0 0,0 1 0,-1-1 0,7 6 0,-1 0 0,1 0 0,4 4 0,0-1 0,3 5 0,4 3 0,4 3 0,-3-1 0,3 1 0,1 2 0,2 2 0,1 1 0,-4-4 0,1 0 0,0 1 0,2 2 0,1 1 0,1 1 0,1 1 0,1 1 0,0-1 0,0 2 0,6-7 0,0 1 0,-1-1 0,0 2 0,4-5 0,-1 1 0,5-5 0,-2 2 0,4-4 0,-3 2 0,-2 3 0,3-2 0,-3 1 0,4-2 0,-3 1 0,-2 3 0,3-3 0,-2 2 0,3-4 0,4-3 0,-2 2 0,-3 3 0,3-2 0,2-3 0,-3 2 0,-2 4 0,-4 2 0,3-2 0,3-3 0,-2 1 0,4-3 0,-3 3 0,3-3 0,-2 3 0,2-3 0,-3 3 0,2 3 0,3-3 0,3-2 0,-2 1 0,-5 3 0,1-3 0,3-3 0,-3 3 0,-3 3 0,2-3 0,-4 3 0,4-3 0,3-3 0,-2 2 0,-3 2 0,2-1 0,2-3 0,-2 2 0,-2 4 0,-4 3 0,3-3 0,3-3 0,-1 2 0,-3 1 0,4-2 0,-4 2 0,-1 2 0,-3 3 0,-3 3 0,-1 1 0,-1 1 0,-1 1 0,-1 0 0,1 1 0,-1-1 0,-5-5 0,-5-6 0,-1-1 0,-4-4 0,-3 2 0,-4-2 0,-2-4 0,-2-2 0,-1-3 0,0-1 0,-1-2 0,1 0 0,-1 0 0,6 5 0,1 0 0,0 0 0,-1-1 0,-2 0 0,-1-2 0,-1-1 0,0-1 0,-1 1 0,0-2 0,0 1 0,0 0 0,0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08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1578.54712"/>
      <inkml:brushProperty name="anchorY" value="-3953.85327"/>
      <inkml:brushProperty name="scaleFactor" value="0.5"/>
    </inkml:brush>
  </inkml:definitions>
  <inkml:trace contextRef="#ctx0" brushRef="#br0">253 1 24575,'0'0'0,"0"4"0,0 8 0,0 5 0,0 5 0,0 3 0,0 3 0,0 0 0,0 1 0,0 0 0,0 0 0,0 0 0,0-1 0,0 0 0,0 0 0,0 0 0,0 0 0,0 0 0,0 0 0,0 0 0,0 0 0,0-1 0,0 1 0,0 0 0,0 0 0,0 0 0,0 0 0,0 0 0,0 0 0,0 0 0,0 0 0,0 0 0,0-1 0,0 1 0,0 0 0,0 0 0,0 0 0,0 0 0,0 0 0,0 0 0,-6 0 0,1 0 0,-1 0 0,1 0 0,2-1 0,-5-4 0,1-1 0,1 0 0,1 1 0,2 2 0,1 1 0,1 0 0,1 2 0,-5 0 0,-1 0 0,1 0 0,0 0 0,-3-5 0,0-1 0,1 0 0,1 1 0,3 2 0,0 1 0,2 0 0,1 2 0,-5-6 0,-1 0 0,1 1 0,1 0 0,-5-3 0,1 0 0,2 1 0,0 1 0,3 3 0,1 1 0,1 1 0,-5-5 0,1 0 0,-1 1 0,2 0 0,1 2 0,1 1 0,1 1 0,1 0 0,-6-4 0,1-1 0,-1 0 0,2 2 0,1 1 0,-5-5 0,1 1 0,1 1 0,1 1 0,2 2 0,1 0 0,1 2 0,1 1 0,0 0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8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2846.09253"/>
      <inkml:brushProperty name="anchorY" value="-5417.146"/>
      <inkml:brushProperty name="scaleFactor" value="0.5"/>
    </inkml:brush>
  </inkml:definitions>
  <inkml:trace contextRef="#ctx0" brushRef="#br0">0 12 24575,'0'0'0,"0"-5"0,0-1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day everyone, specially to all the panelist and my fellow </a:t>
            </a:r>
            <a:r>
              <a:rPr lang="en-US" dirty="0" err="1"/>
              <a:t>Kodegeeks</a:t>
            </a:r>
            <a:r>
              <a:rPr lang="en-US" dirty="0"/>
              <a:t>. </a:t>
            </a:r>
          </a:p>
          <a:p>
            <a:r>
              <a:rPr lang="en-US" dirty="0"/>
              <a:t>Thank you for granting the time to be here. </a:t>
            </a:r>
          </a:p>
          <a:p>
            <a:r>
              <a:rPr lang="en-US" dirty="0"/>
              <a:t>I am glad to present to you the output of mini project 1 which is entitled </a:t>
            </a:r>
          </a:p>
          <a:p>
            <a:r>
              <a:rPr lang="en-US" dirty="0" err="1"/>
              <a:t>myStore</a:t>
            </a:r>
            <a:r>
              <a:rPr lang="en-US" dirty="0"/>
              <a:t> Web Site. </a:t>
            </a:r>
          </a:p>
          <a:p>
            <a:r>
              <a:rPr lang="en-US" dirty="0"/>
              <a:t>By the way, I am Garry Cacho, 44years old, married for 11 years and a father of a 3 year old girl.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 gathered resources such as product images, descriptions, specs &amp; online prices.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5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created use case diagram  and data flow diagram which are the old school equivalent of wire frame in UX Design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figma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 the initial sketch of the UI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55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our use case,</a:t>
            </a:r>
          </a:p>
          <a:p>
            <a:endParaRPr lang="en-US" dirty="0"/>
          </a:p>
          <a:p>
            <a:r>
              <a:rPr lang="en-US" dirty="0"/>
              <a:t>We have 2 actors, namely registered customer and non-registered-customer</a:t>
            </a:r>
          </a:p>
          <a:p>
            <a:endParaRPr lang="en-US" dirty="0"/>
          </a:p>
          <a:p>
            <a:r>
              <a:rPr lang="en-US" dirty="0"/>
              <a:t>And 7 general use cases, namely login, shopping cart, view products, checkout, make purchase, user info, logout</a:t>
            </a:r>
          </a:p>
          <a:p>
            <a:endParaRPr lang="en-US" dirty="0"/>
          </a:p>
          <a:p>
            <a:r>
              <a:rPr lang="en-US" dirty="0"/>
              <a:t>Non-registered customer actor is granted access only to view products use case</a:t>
            </a:r>
          </a:p>
          <a:p>
            <a:endParaRPr lang="en-US" dirty="0"/>
          </a:p>
          <a:p>
            <a:r>
              <a:rPr lang="en-US" dirty="0"/>
              <a:t>Registered customer actor can access “view products” and “login” use case which is the portal to other remaining use cases.</a:t>
            </a:r>
          </a:p>
        </p:txBody>
      </p:sp>
    </p:spTree>
    <p:extLst>
      <p:ext uri="{BB962C8B-B14F-4D97-AF65-F5344CB8AC3E}">
        <p14:creationId xmlns:p14="http://schemas.microsoft.com/office/powerpoint/2010/main" val="3412904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data flow diagram (DFD) is a visual representation of how data flows within a system. It shows the inputs, processes, and outputs of a system, as well as the data stores and entities that interact with the system.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basic components of a data flow diagram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Processes: These represent the functions or activities performed within the system. Each process takes inputs, performs some operation, and produces outputs.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Flows: These are the paths through which data moves between the different components of the system, such as processes, data stores, and entities.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Stores: These are the places where data is stored within the system, such as databases or files.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Entities: These are the external factors that interact with the system, such as users, customers, or other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9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this DFD</a:t>
            </a:r>
          </a:p>
          <a:p>
            <a:endParaRPr lang="en-US" dirty="0"/>
          </a:p>
          <a:p>
            <a:r>
              <a:rPr lang="en-US" dirty="0"/>
              <a:t>The Red rectangle represent an external system ( a human being behind a computer, or another distinct system)</a:t>
            </a:r>
          </a:p>
          <a:p>
            <a:endParaRPr lang="en-US" dirty="0"/>
          </a:p>
          <a:p>
            <a:r>
              <a:rPr lang="en-US" dirty="0"/>
              <a:t>The Blue bubbles represents sub system being used internally by the web site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Black bubbles represents sub system that is dynamically rendered DOM based on its object data arrays</a:t>
            </a:r>
          </a:p>
          <a:p>
            <a:endParaRPr lang="en-US" dirty="0"/>
          </a:p>
          <a:p>
            <a:r>
              <a:rPr lang="en-US" dirty="0"/>
              <a:t>The Green rectangle represent the sub system that pre-stored object data arrays</a:t>
            </a:r>
          </a:p>
          <a:p>
            <a:endParaRPr lang="en-US" dirty="0"/>
          </a:p>
          <a:p>
            <a:r>
              <a:rPr lang="en-US" dirty="0"/>
              <a:t>The “Customer” has a default access to (1.0) home sub-system</a:t>
            </a:r>
          </a:p>
          <a:p>
            <a:endParaRPr lang="en-US" dirty="0"/>
          </a:p>
          <a:p>
            <a:r>
              <a:rPr lang="en-US" dirty="0"/>
              <a:t>1.0 Home sub-system has 2 dynamically rendered DOMs that takes its data from D1 and D2 respectively</a:t>
            </a:r>
          </a:p>
          <a:p>
            <a:endParaRPr lang="en-US" dirty="0"/>
          </a:p>
          <a:p>
            <a:r>
              <a:rPr lang="en-US" dirty="0"/>
              <a:t>2.0 Login sub-system -  verify data from List of Users Data Object, D3</a:t>
            </a:r>
          </a:p>
          <a:p>
            <a:endParaRPr lang="en-US" dirty="0"/>
          </a:p>
          <a:p>
            <a:r>
              <a:rPr lang="en-US" dirty="0"/>
              <a:t>3.0 Dashboard sub-system - has 3 dynamically rendered DOMs that takes its data from D1, D2 and D3 respectively</a:t>
            </a:r>
          </a:p>
          <a:p>
            <a:endParaRPr lang="en-US" dirty="0"/>
          </a:p>
          <a:p>
            <a:r>
              <a:rPr lang="en-US" dirty="0"/>
              <a:t>4.0 Checkout sub-system – will sum up the price of the available items inside the user shopping cart item list</a:t>
            </a:r>
          </a:p>
          <a:p>
            <a:endParaRPr lang="en-US" dirty="0"/>
          </a:p>
          <a:p>
            <a:r>
              <a:rPr lang="en-US" dirty="0"/>
              <a:t>5.0 Payment sub-system - will accept payment input and transfer all the available items in the shopping cart to the list of incoming shipment</a:t>
            </a:r>
          </a:p>
          <a:p>
            <a:endParaRPr lang="en-US" dirty="0"/>
          </a:p>
          <a:p>
            <a:r>
              <a:rPr lang="en-US" dirty="0"/>
              <a:t>9.0 </a:t>
            </a:r>
            <a:r>
              <a:rPr lang="en-US"/>
              <a:t>Product Search sub-system </a:t>
            </a:r>
            <a:r>
              <a:rPr lang="en-US" dirty="0"/>
              <a:t>- filters the List of Products array with the input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8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site, is a mock implementation of  an online shopping web site with emphasis on user-friendliness, modern look and simplicity</a:t>
            </a:r>
          </a:p>
          <a:p>
            <a:endParaRPr lang="en-US" dirty="0"/>
          </a:p>
          <a:p>
            <a:r>
              <a:rPr lang="en-US" dirty="0"/>
              <a:t>Due to the use of bootstrap framework, the website is  responsive. </a:t>
            </a:r>
          </a:p>
          <a:p>
            <a:endParaRPr lang="en-US" dirty="0"/>
          </a:p>
          <a:p>
            <a:r>
              <a:rPr lang="en-US" dirty="0"/>
              <a:t>It has also product search features, that enables the user to query the desired product using a search string.</a:t>
            </a:r>
          </a:p>
        </p:txBody>
      </p:sp>
    </p:spTree>
    <p:extLst>
      <p:ext uri="{BB962C8B-B14F-4D97-AF65-F5344CB8AC3E}">
        <p14:creationId xmlns:p14="http://schemas.microsoft.com/office/powerpoint/2010/main" val="191052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Additionally, a security features is added  that enable login and log out of the system.</a:t>
            </a:r>
          </a:p>
          <a:p>
            <a:endParaRPr lang="en-US" dirty="0"/>
          </a:p>
          <a:p>
            <a:r>
              <a:rPr lang="en-US" dirty="0"/>
              <a:t>And in order To simplify the products presentation, products are grouped into categories of similar properties.</a:t>
            </a:r>
          </a:p>
          <a:p>
            <a:endParaRPr lang="en-US" dirty="0"/>
          </a:p>
          <a:p>
            <a:r>
              <a:rPr lang="en-US" dirty="0"/>
              <a:t>It has also shopping cart and checkout mechanism, which is the  basic component of an online store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Many businesses nowadays demand the need for a dedicated e-commerce platform that showcase their goods and services to the public. </a:t>
            </a:r>
          </a:p>
          <a:p>
            <a:endParaRPr lang="en-US" dirty="0"/>
          </a:p>
          <a:p>
            <a:r>
              <a:rPr lang="en-US" dirty="0"/>
              <a:t>Making this project can kickstart my experience in implementing e-commerce related application.</a:t>
            </a:r>
          </a:p>
          <a:p>
            <a:endParaRPr lang="en-US" dirty="0"/>
          </a:p>
          <a:p>
            <a:r>
              <a:rPr lang="en-US" dirty="0"/>
              <a:t>This project can be easily repurposed to showcase any product and service that requires online transaction.</a:t>
            </a:r>
          </a:p>
          <a:p>
            <a:endParaRPr lang="en-US" dirty="0"/>
          </a:p>
          <a:p>
            <a:r>
              <a:rPr lang="en-US" dirty="0"/>
              <a:t>And to create a proof-of-concept on how to implement the visualization, logic and data flow of a simple online shopping web site</a:t>
            </a:r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we will tackle the 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92662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the entirety of the project Implementation, I see to it that proper code segregation is adhered. </a:t>
            </a:r>
          </a:p>
          <a:p>
            <a:endParaRPr lang="en-US" dirty="0"/>
          </a:p>
          <a:p>
            <a:r>
              <a:rPr lang="en-US" dirty="0"/>
              <a:t>For data modeling mechanism I used </a:t>
            </a:r>
            <a:r>
              <a:rPr lang="en-US" dirty="0" err="1"/>
              <a:t>javascript</a:t>
            </a:r>
            <a:r>
              <a:rPr lang="en-US" dirty="0"/>
              <a:t> object arrays in order to describe the properties of each products, users and products category.</a:t>
            </a:r>
          </a:p>
          <a:p>
            <a:endParaRPr lang="en-US" dirty="0"/>
          </a:p>
          <a:p>
            <a:r>
              <a:rPr lang="en-US" dirty="0"/>
              <a:t>For viewing and visualization, I used the combination of html5, </a:t>
            </a:r>
            <a:r>
              <a:rPr lang="en-US" dirty="0" err="1"/>
              <a:t>css</a:t>
            </a:r>
            <a:r>
              <a:rPr lang="en-US" dirty="0"/>
              <a:t>, and bootstrap. I used vanilla </a:t>
            </a:r>
            <a:r>
              <a:rPr lang="en-US" dirty="0" err="1"/>
              <a:t>javascript</a:t>
            </a:r>
            <a:r>
              <a:rPr lang="en-US" dirty="0"/>
              <a:t> to dynamically render DOMs that relates to data objects.</a:t>
            </a:r>
          </a:p>
          <a:p>
            <a:endParaRPr lang="en-US" dirty="0"/>
          </a:p>
          <a:p>
            <a:r>
              <a:rPr lang="en-US" dirty="0"/>
              <a:t>And for basic controller, page routing and business logic obviously I used vanilla JS.</a:t>
            </a:r>
          </a:p>
        </p:txBody>
      </p:sp>
    </p:spTree>
    <p:extLst>
      <p:ext uri="{BB962C8B-B14F-4D97-AF65-F5344CB8AC3E}">
        <p14:creationId xmlns:p14="http://schemas.microsoft.com/office/powerpoint/2010/main" val="393309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IDE I used </a:t>
            </a:r>
            <a:r>
              <a:rPr lang="en-US" dirty="0" err="1"/>
              <a:t>vscode</a:t>
            </a:r>
            <a:r>
              <a:rPr lang="en-US" dirty="0"/>
              <a:t> with installed html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code snippets, I also installed live server extension  and </a:t>
            </a:r>
            <a:r>
              <a:rPr lang="en-US" dirty="0" err="1"/>
              <a:t>tabnine</a:t>
            </a:r>
            <a:r>
              <a:rPr lang="en-US" dirty="0"/>
              <a:t> for AI driven automatic code completion and </a:t>
            </a:r>
            <a:r>
              <a:rPr lang="en-US" dirty="0" err="1"/>
              <a:t>intellisense</a:t>
            </a:r>
            <a:r>
              <a:rPr lang="en-US" dirty="0"/>
              <a:t> since I did not yet really memorized most of the syntax</a:t>
            </a:r>
          </a:p>
          <a:p>
            <a:endParaRPr lang="en-US" dirty="0"/>
          </a:p>
          <a:p>
            <a:r>
              <a:rPr lang="en-US" dirty="0"/>
              <a:t>For version control, git and </a:t>
            </a:r>
            <a:r>
              <a:rPr lang="en-US" dirty="0" err="1"/>
              <a:t>github</a:t>
            </a:r>
            <a:r>
              <a:rPr lang="en-US" dirty="0"/>
              <a:t> is used together with </a:t>
            </a:r>
            <a:r>
              <a:rPr lang="en-US" dirty="0" err="1"/>
              <a:t>mingw</a:t>
            </a:r>
            <a:r>
              <a:rPr lang="en-US" dirty="0"/>
              <a:t> as the emulation of bash CLI.</a:t>
            </a:r>
          </a:p>
          <a:p>
            <a:endParaRPr lang="en-US" dirty="0"/>
          </a:p>
          <a:p>
            <a:r>
              <a:rPr lang="en-US" dirty="0"/>
              <a:t>For local web service I used </a:t>
            </a:r>
            <a:r>
              <a:rPr lang="en-US" dirty="0" err="1"/>
              <a:t>xampp</a:t>
            </a:r>
            <a:r>
              <a:rPr lang="en-US" dirty="0"/>
              <a:t> for local test </a:t>
            </a:r>
            <a:r>
              <a:rPr lang="en-US" dirty="0" err="1"/>
              <a:t>deployent</a:t>
            </a:r>
            <a:r>
              <a:rPr lang="en-US" dirty="0"/>
              <a:t> and for online deployment I used </a:t>
            </a:r>
            <a:r>
              <a:rPr lang="en-US" dirty="0" err="1"/>
              <a:t>github</a:t>
            </a:r>
            <a:r>
              <a:rPr lang="en-US" dirty="0"/>
              <a:t> pages.</a:t>
            </a:r>
          </a:p>
        </p:txBody>
      </p:sp>
    </p:spTree>
    <p:extLst>
      <p:ext uri="{BB962C8B-B14F-4D97-AF65-F5344CB8AC3E}">
        <p14:creationId xmlns:p14="http://schemas.microsoft.com/office/powerpoint/2010/main" val="64982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gathered resources such as product images, descriptions, specs &amp; online prices.</a:t>
            </a:r>
          </a:p>
        </p:txBody>
      </p:sp>
    </p:spTree>
    <p:extLst>
      <p:ext uri="{BB962C8B-B14F-4D97-AF65-F5344CB8AC3E}">
        <p14:creationId xmlns:p14="http://schemas.microsoft.com/office/powerpoint/2010/main" val="382360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login.html" TargetMode="External"/><Relationship Id="rId7" Type="http://schemas.openxmlformats.org/officeDocument/2006/relationships/hyperlink" Target="https://gc120978levelup1.github.io/user_info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checkout.html" TargetMode="External"/><Relationship Id="rId5" Type="http://schemas.openxmlformats.org/officeDocument/2006/relationships/hyperlink" Target="https://gc120978levelup1.github.io/dashboard.html" TargetMode="External"/><Relationship Id="rId4" Type="http://schemas.openxmlformats.org/officeDocument/2006/relationships/hyperlink" Target="https://gc120978levelup1.github.io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1.png"/><Relationship Id="rId18" Type="http://schemas.openxmlformats.org/officeDocument/2006/relationships/customXml" Target="../ink/ink8.xml"/><Relationship Id="rId3" Type="http://schemas.openxmlformats.org/officeDocument/2006/relationships/image" Target="../media/image36.jpg"/><Relationship Id="rId7" Type="http://schemas.openxmlformats.org/officeDocument/2006/relationships/image" Target="../media/image38.png"/><Relationship Id="rId12" Type="http://schemas.openxmlformats.org/officeDocument/2006/relationships/customXml" Target="../ink/ink5.xml"/><Relationship Id="rId17" Type="http://schemas.openxmlformats.org/officeDocument/2006/relationships/image" Target="../media/image43.png"/><Relationship Id="rId2" Type="http://schemas.openxmlformats.org/officeDocument/2006/relationships/hyperlink" Target="http://www.garrymcacho.com/" TargetMode="Externa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4.xml"/><Relationship Id="rId19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39.png"/><Relationship Id="rId1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534" y="415175"/>
            <a:ext cx="6518584" cy="1196502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site mini project 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314" y="3855795"/>
            <a:ext cx="4152122" cy="186703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dirty="0"/>
              <a:t>, 44yo</a:t>
            </a:r>
          </a:p>
          <a:p>
            <a:r>
              <a:rPr lang="en-US" sz="2000" dirty="0"/>
              <a:t>An Electrical Engineer by day, and a C++ programmer by night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DBDA7-43A2-0F25-5750-D021BBF24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94" t="67426" r="71193" b="21837"/>
          <a:stretch/>
        </p:blipFill>
        <p:spPr>
          <a:xfrm>
            <a:off x="2937534" y="1611677"/>
            <a:ext cx="6518584" cy="2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B16183-3AEC-DB76-74CE-6A0A6DF4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</a:p>
        </p:txBody>
      </p:sp>
    </p:spTree>
    <p:extLst>
      <p:ext uri="{BB962C8B-B14F-4D97-AF65-F5344CB8AC3E}">
        <p14:creationId xmlns:p14="http://schemas.microsoft.com/office/powerpoint/2010/main" val="1796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057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53" idx="2"/>
          </p:cNvCxnSpPr>
          <p:nvPr/>
        </p:nvCxnSpPr>
        <p:spPr>
          <a:xfrm flipV="1">
            <a:off x="1945436" y="943233"/>
            <a:ext cx="974960" cy="301779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1934171" y="3577763"/>
            <a:ext cx="3925137" cy="2633271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61410" y="1976681"/>
            <a:ext cx="1473140" cy="1362642"/>
          </a:xfrm>
          <a:prstGeom prst="bentConnector3">
            <a:avLst>
              <a:gd name="adj1" fmla="val -1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</p:cNvCxnSpPr>
          <p:nvPr/>
        </p:nvCxnSpPr>
        <p:spPr>
          <a:xfrm>
            <a:off x="1943523" y="2778753"/>
            <a:ext cx="3925136" cy="796468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609" y="298793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115617" y="128890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414560" y="2346822"/>
            <a:ext cx="1519612" cy="868945"/>
            <a:chOff x="406400" y="3289300"/>
            <a:chExt cx="2174240" cy="11633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859886" y="3958168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3579750" y="2385501"/>
            <a:ext cx="1347100" cy="917158"/>
            <a:chOff x="363679" y="3289300"/>
            <a:chExt cx="2259679" cy="1163320"/>
          </a:xfrm>
          <a:solidFill>
            <a:schemeClr val="tx2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144277" y="3362801"/>
              <a:ext cx="473206" cy="46845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363679" y="3932504"/>
              <a:ext cx="2259679" cy="3513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1998580" y="1265672"/>
            <a:ext cx="135128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788533" y="3904443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3349860" y="722636"/>
            <a:ext cx="493486" cy="98396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3349860" y="1706599"/>
            <a:ext cx="255358" cy="113748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960653" y="1164599"/>
            <a:ext cx="1037927" cy="54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5840818" y="2386589"/>
            <a:ext cx="2307939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 flipV="1">
            <a:off x="4901384" y="2757110"/>
            <a:ext cx="939434" cy="869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5395468" y="1185400"/>
            <a:ext cx="1928469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5114238" y="722636"/>
            <a:ext cx="281230" cy="8332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425824" y="3541971"/>
            <a:ext cx="1519612" cy="838107"/>
            <a:chOff x="406400" y="3289300"/>
            <a:chExt cx="2174240" cy="11633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549787" y="3948103"/>
              <a:ext cx="2007737" cy="42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1174366" y="3215767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1945436" y="2844080"/>
            <a:ext cx="1659782" cy="111694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5859308" y="3207242"/>
            <a:ext cx="2254133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3843346" y="267830"/>
            <a:ext cx="1270892" cy="909611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054681" y="3327409"/>
              <a:ext cx="473207" cy="4723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513744" y="3948947"/>
              <a:ext cx="2027194" cy="3542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3592394" y="3777253"/>
            <a:ext cx="1296166" cy="935622"/>
            <a:chOff x="406400" y="3289300"/>
            <a:chExt cx="2174240" cy="1220545"/>
          </a:xfrm>
          <a:solidFill>
            <a:schemeClr val="tx2">
              <a:lumMod val="75000"/>
            </a:schemeClr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092293" y="3322333"/>
              <a:ext cx="473206" cy="48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666319" y="3907590"/>
              <a:ext cx="1705327" cy="6022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SHOPPING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3607391" y="4785215"/>
            <a:ext cx="1267533" cy="940392"/>
            <a:chOff x="406400" y="3289299"/>
            <a:chExt cx="2174240" cy="1167017"/>
          </a:xfrm>
          <a:solidFill>
            <a:schemeClr val="tx2">
              <a:lumMod val="75000"/>
            </a:schemeClr>
          </a:solidFill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299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072352" y="3341433"/>
              <a:ext cx="473205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605303" y="3883394"/>
              <a:ext cx="1818090" cy="5729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INCOMING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SHIPMENT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1945436" y="3961025"/>
            <a:ext cx="1646958" cy="262107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1945436" y="3961025"/>
            <a:ext cx="1661955" cy="12928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4874924" y="3577763"/>
            <a:ext cx="984384" cy="16761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4888560" y="3577763"/>
            <a:ext cx="970748" cy="6453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4409594" y="1399628"/>
            <a:ext cx="829580" cy="114216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420332" y="4675421"/>
            <a:ext cx="1513839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418927" y="3905467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1177252" y="4380078"/>
            <a:ext cx="8378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1934171" y="4223132"/>
            <a:ext cx="1658223" cy="87134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420332" y="5791980"/>
            <a:ext cx="1513839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599165" y="3905469"/>
              <a:ext cx="125008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1177252" y="5513527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1945436" y="2147526"/>
            <a:ext cx="728784" cy="18134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1934171" y="2147526"/>
            <a:ext cx="740049" cy="294694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3656368" y="5819431"/>
            <a:ext cx="1245016" cy="937413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000861" y="3303408"/>
              <a:ext cx="473206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531553" y="3939144"/>
              <a:ext cx="2010315" cy="3819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1945436" y="3961025"/>
            <a:ext cx="1710932" cy="232711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1934171" y="5094474"/>
            <a:ext cx="1722197" cy="119366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4901384" y="3577763"/>
            <a:ext cx="957924" cy="27103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1174366" y="1706599"/>
            <a:ext cx="824214" cy="64022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  <a:endCxn id="46" idx="2"/>
          </p:cNvCxnSpPr>
          <p:nvPr/>
        </p:nvCxnSpPr>
        <p:spPr>
          <a:xfrm flipV="1">
            <a:off x="4240477" y="3657315"/>
            <a:ext cx="10726" cy="1199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4026810" y="3399581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2212091" y="33622"/>
            <a:ext cx="1438279" cy="909611"/>
            <a:chOff x="317066" y="3289300"/>
            <a:chExt cx="2388898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015965" y="3298232"/>
              <a:ext cx="785968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317066" y="3874749"/>
              <a:ext cx="2388898" cy="39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53" idx="2"/>
          </p:cNvCxnSpPr>
          <p:nvPr/>
        </p:nvCxnSpPr>
        <p:spPr>
          <a:xfrm flipV="1">
            <a:off x="2674220" y="943233"/>
            <a:ext cx="246176" cy="32243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3574916" y="488428"/>
            <a:ext cx="1820552" cy="1067493"/>
          </a:xfrm>
          <a:prstGeom prst="bentConnector3">
            <a:avLst>
              <a:gd name="adj1" fmla="val 8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6359703" y="4122035"/>
            <a:ext cx="2280132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6359703" y="5291965"/>
            <a:ext cx="2199109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5886368" y="4146787"/>
            <a:ext cx="67184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5301403" y="4731752"/>
            <a:ext cx="184177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276" y="1770888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564" y="2642616"/>
            <a:ext cx="4169664" cy="2176272"/>
          </a:xfrm>
        </p:spPr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1E84-792E-0DA1-5C20-37210D29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55" y="0"/>
            <a:ext cx="6811945" cy="681194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167E1D2-AC85-AC82-0FE2-F993653E0FA7}"/>
              </a:ext>
            </a:extLst>
          </p:cNvPr>
          <p:cNvSpPr/>
          <p:nvPr/>
        </p:nvSpPr>
        <p:spPr>
          <a:xfrm>
            <a:off x="3446987" y="3627036"/>
            <a:ext cx="4340485" cy="2849831"/>
          </a:xfrm>
          <a:prstGeom prst="wedgeEllipseCallout">
            <a:avLst>
              <a:gd name="adj1" fmla="val 85388"/>
              <a:gd name="adj2" fmla="val -51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D72B0-2919-A20F-1C2F-0E917F6C4893}"/>
              </a:ext>
            </a:extLst>
          </p:cNvPr>
          <p:cNvSpPr/>
          <p:nvPr/>
        </p:nvSpPr>
        <p:spPr>
          <a:xfrm>
            <a:off x="4323484" y="3927656"/>
            <a:ext cx="2935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Web Dev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14:cNvPr>
              <p14:cNvContentPartPr/>
              <p14:nvPr/>
            </p14:nvContentPartPr>
            <p14:xfrm>
              <a:off x="4007569" y="5078063"/>
              <a:ext cx="885600" cy="675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569" y="5015063"/>
                <a:ext cx="101124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14:cNvPr>
              <p14:cNvContentPartPr/>
              <p14:nvPr/>
            </p14:nvContentPartPr>
            <p14:xfrm>
              <a:off x="4776690" y="5461407"/>
              <a:ext cx="835200" cy="563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4050" y="5398767"/>
                <a:ext cx="960840" cy="68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5F2E6-36D4-F9DF-8734-7FCC7A7B813C}"/>
              </a:ext>
            </a:extLst>
          </p:cNvPr>
          <p:cNvGrpSpPr/>
          <p:nvPr/>
        </p:nvGrpSpPr>
        <p:grpSpPr>
          <a:xfrm>
            <a:off x="5392807" y="4566776"/>
            <a:ext cx="2040840" cy="1165680"/>
            <a:chOff x="6138570" y="4270403"/>
            <a:chExt cx="2040840" cy="11656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14:cNvPr>
                <p14:cNvContentPartPr/>
                <p14:nvPr/>
              </p14:nvContentPartPr>
              <p14:xfrm>
                <a:off x="6138570" y="4832723"/>
                <a:ext cx="483120" cy="504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5930" y="4769723"/>
                  <a:ext cx="6087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14:cNvPr>
                <p14:cNvContentPartPr/>
                <p14:nvPr/>
              </p14:nvContentPartPr>
              <p14:xfrm>
                <a:off x="6852450" y="4662083"/>
                <a:ext cx="11160" cy="651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9450" y="4599083"/>
                  <a:ext cx="13680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14:cNvPr>
                <p14:cNvContentPartPr/>
                <p14:nvPr/>
              </p14:nvContentPartPr>
              <p14:xfrm>
                <a:off x="6897090" y="4833083"/>
                <a:ext cx="367920" cy="36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4450" y="4770083"/>
                  <a:ext cx="493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14:cNvPr>
                <p14:cNvContentPartPr/>
                <p14:nvPr/>
              </p14:nvContentPartPr>
              <p14:xfrm>
                <a:off x="7394970" y="4732283"/>
                <a:ext cx="392760" cy="644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2330" y="4669283"/>
                  <a:ext cx="5184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14:cNvPr>
                <p14:cNvContentPartPr/>
                <p14:nvPr/>
              </p14:nvContentPartPr>
              <p14:xfrm>
                <a:off x="8088330" y="4270403"/>
                <a:ext cx="91080" cy="89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25690" y="4207763"/>
                  <a:ext cx="21672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14:cNvPr>
                <p14:cNvContentPartPr/>
                <p14:nvPr/>
              </p14:nvContentPartPr>
              <p14:xfrm>
                <a:off x="7958010" y="5431763"/>
                <a:ext cx="360" cy="4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95010" y="5369123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A handles employers requirement for basic e-commerce platform that can sell products and services.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man using welding machine, construction, worker, metal ...">
            <a:extLst>
              <a:ext uri="{FF2B5EF4-FFF2-40B4-BE49-F238E27FC236}">
                <a16:creationId xmlns:a16="http://schemas.microsoft.com/office/drawing/2014/main" id="{38F77776-7ACF-F632-EE46-304109EC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DBB06F-E3C6-9B54-B1D3-0F6AD06A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940" y="2739049"/>
            <a:ext cx="6400800" cy="1379902"/>
          </a:xfrm>
          <a:solidFill>
            <a:srgbClr val="FFFF00">
              <a:alpha val="67059"/>
            </a:srgbClr>
          </a:solidFill>
          <a:ln>
            <a:noFill/>
          </a:ln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33435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024482"/>
            <a:chOff x="897576" y="1239824"/>
            <a:chExt cx="3261408" cy="40244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VANILLA JS,  	 		BOOTSTRAP 5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3133</TotalTime>
  <Words>1306</Words>
  <Application>Microsoft Office PowerPoint</Application>
  <PresentationFormat>Widescreen</PresentationFormat>
  <Paragraphs>193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Sabon Next LT</vt:lpstr>
      <vt:lpstr>Söhne</vt:lpstr>
      <vt:lpstr>Office Theme</vt:lpstr>
      <vt:lpstr>MYSTORE WEB site mini project one </vt:lpstr>
      <vt:lpstr>Brief Introduction</vt:lpstr>
      <vt:lpstr>PowerPoint Presentation</vt:lpstr>
      <vt:lpstr>PowerPoint Presentation</vt:lpstr>
      <vt:lpstr>Objectives of the project</vt:lpstr>
      <vt:lpstr>DEVELOPMENT PROCESS</vt:lpstr>
      <vt:lpstr>TechnologIES UTILIZED TO IMPLEMENT THE PROJECT</vt:lpstr>
      <vt:lpstr>PowerPoint Presentation</vt:lpstr>
      <vt:lpstr>PowerPoint Presentation</vt:lpstr>
      <vt:lpstr>GATHERING OF INFORMATION AND NECESSARY RESOURCES</vt:lpstr>
      <vt:lpstr>PowerPoint Presentation</vt:lpstr>
      <vt:lpstr>Use case diagram FOR  UX DESIGN</vt:lpstr>
      <vt:lpstr>PowerPoint Presentation</vt:lpstr>
      <vt:lpstr>DATA FLOW diagram FOR  UX DESIGN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user1</dc:creator>
  <cp:lastModifiedBy>user1</cp:lastModifiedBy>
  <cp:revision>284</cp:revision>
  <dcterms:created xsi:type="dcterms:W3CDTF">2023-02-13T22:44:20Z</dcterms:created>
  <dcterms:modified xsi:type="dcterms:W3CDTF">2023-02-19T06:39:57Z</dcterms:modified>
</cp:coreProperties>
</file>